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8" r:id="rId1"/>
  </p:sldMasterIdLst>
  <p:notesMasterIdLst>
    <p:notesMasterId r:id="rId39"/>
  </p:notesMasterIdLst>
  <p:sldIdLst>
    <p:sldId id="256" r:id="rId2"/>
    <p:sldId id="337" r:id="rId3"/>
    <p:sldId id="338" r:id="rId4"/>
    <p:sldId id="339" r:id="rId5"/>
    <p:sldId id="344" r:id="rId6"/>
    <p:sldId id="340" r:id="rId7"/>
    <p:sldId id="345" r:id="rId8"/>
    <p:sldId id="346" r:id="rId9"/>
    <p:sldId id="341" r:id="rId10"/>
    <p:sldId id="357" r:id="rId11"/>
    <p:sldId id="358" r:id="rId12"/>
    <p:sldId id="359" r:id="rId13"/>
    <p:sldId id="360" r:id="rId14"/>
    <p:sldId id="342" r:id="rId15"/>
    <p:sldId id="350" r:id="rId16"/>
    <p:sldId id="328" r:id="rId17"/>
    <p:sldId id="329" r:id="rId18"/>
    <p:sldId id="361" r:id="rId19"/>
    <p:sldId id="363" r:id="rId20"/>
    <p:sldId id="330" r:id="rId21"/>
    <p:sldId id="335" r:id="rId22"/>
    <p:sldId id="336" r:id="rId23"/>
    <p:sldId id="351" r:id="rId24"/>
    <p:sldId id="331" r:id="rId25"/>
    <p:sldId id="362" r:id="rId26"/>
    <p:sldId id="312" r:id="rId27"/>
    <p:sldId id="348" r:id="rId28"/>
    <p:sldId id="347" r:id="rId29"/>
    <p:sldId id="349" r:id="rId30"/>
    <p:sldId id="352" r:id="rId31"/>
    <p:sldId id="332" r:id="rId32"/>
    <p:sldId id="353" r:id="rId33"/>
    <p:sldId id="354" r:id="rId34"/>
    <p:sldId id="355" r:id="rId35"/>
    <p:sldId id="356" r:id="rId36"/>
    <p:sldId id="325" r:id="rId37"/>
    <p:sldId id="30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4660"/>
  </p:normalViewPr>
  <p:slideViewPr>
    <p:cSldViewPr snapToGrid="0">
      <p:cViewPr varScale="1">
        <p:scale>
          <a:sx n="94" d="100"/>
          <a:sy n="94" d="100"/>
        </p:scale>
        <p:origin x="576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BBDB3-FA40-425D-9FD4-256533B56255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04C4-F75C-4071-A07A-E26E4A59F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5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06A6-B332-43BA-A164-E51FC5395952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5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AF4D-429E-4641-98AC-142564055F72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0550-0A45-4EC4-84B2-A4D4543EC8C5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B62C-8C3B-44D6-BD8A-3C872F921AE4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7554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53FD-0A7F-4C69-88A4-817EC960A7C5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FBB8-ACF9-4884-B4CF-54CCD5840E7C}" type="datetime1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46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737A-6905-46FA-A2FE-77C9805F671C}" type="datetime1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5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D015-4205-4D88-915C-B2E3A3784D6A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3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78C3-B6D1-4B3E-B5B9-03F5CE2499B9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7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F5EB-E7C1-4802-9A21-20807988D56A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ACDC0-DB14-48CD-9AC2-1A532E1B403B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D5FE-4F0B-41BA-8D98-76EDAFF5787E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3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57C1F-81BA-4FAE-98E1-3A66C9559B05}" type="datetime1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15A4-C359-420F-9FAD-A04DA80ACA2B}" type="datetime1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30302-EA3D-4DD0-97B2-6A37B3A43983}" type="datetime1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86D26-0BBC-4BB1-ABF3-A2627A500B00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AF02-E532-4A94-9DC6-1B6771D85A7C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25349E-9EE6-4B20-B1CB-4FF6B0B05F5F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youtube.com/watch?v=6ihaWvazOu8&amp;ab_channel=YaqeenInstitute" TargetMode="External"/><Relationship Id="rId4" Type="http://schemas.openxmlformats.org/officeDocument/2006/relationships/hyperlink" Target="https://www.youtube.com/watch?v=mwnuNEqOU78&amp;ab_channel=YaqeenInstitut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50" y="729060"/>
            <a:ext cx="4602985" cy="14211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8CFDD-B803-3DAD-AC09-69E8B2FD199B}"/>
              </a:ext>
            </a:extLst>
          </p:cNvPr>
          <p:cNvSpPr txBox="1"/>
          <p:nvPr/>
        </p:nvSpPr>
        <p:spPr>
          <a:xfrm>
            <a:off x="0" y="288524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CS-429   Introduction to Data Science</a:t>
            </a:r>
            <a:endParaRPr lang="en-US" sz="4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65854-A3A2-C6A0-2628-FC766AF80971}"/>
              </a:ext>
            </a:extLst>
          </p:cNvPr>
          <p:cNvSpPr txBox="1"/>
          <p:nvPr/>
        </p:nvSpPr>
        <p:spPr>
          <a:xfrm>
            <a:off x="0" y="434290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0A8A6-BA3D-EDFE-0157-014DA5A0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98868-6A28-EF56-E731-AC71D8C34D2D}"/>
              </a:ext>
            </a:extLst>
          </p:cNvPr>
          <p:cNvSpPr txBox="1"/>
          <p:nvPr/>
        </p:nvSpPr>
        <p:spPr>
          <a:xfrm>
            <a:off x="471054" y="5657671"/>
            <a:ext cx="11249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Mubashir Iqbal</a:t>
            </a:r>
          </a:p>
          <a:p>
            <a:pPr algn="r"/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 in Computer Science Department</a:t>
            </a:r>
          </a:p>
          <a:p>
            <a:pPr algn="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HITEC University Taxila</a:t>
            </a:r>
            <a:endParaRPr lang="en-US" sz="24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32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5D341-5C7A-CD3D-0BCC-9496308A0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7B7062-3A81-5333-6CB8-58AC1BD1296A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Recommendation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F63BE-A44B-F818-6B0B-8BFC33EDA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EBF077-E59C-8FF1-B753-CF4FA827A8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F994B3-5D3C-3D6F-B103-B2B86604E7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10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136E09-E6CB-7CBF-8651-3B2E9F7739FE}"/>
              </a:ext>
            </a:extLst>
          </p:cNvPr>
          <p:cNvSpPr txBox="1"/>
          <p:nvPr/>
        </p:nvSpPr>
        <p:spPr>
          <a:xfrm>
            <a:off x="510596" y="1203314"/>
            <a:ext cx="1140431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Platforms (e.g., Netflix, Spotify, YouTube, TikTok)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Maximize user engagement by recommending personalized content.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Factorization: Decomposes the user-item interaction matrix into hidden factors representing preferences</a:t>
            </a:r>
            <a:r>
              <a:rPr lang="en-US" sz="2400" noProof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Netflix learns a user’s genre preferences (comedy, drama).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Models: Sequence-based models (e.g., RNNs, LSTM, Transformers) to understand viewing or listening patterns. </a:t>
            </a:r>
            <a:r>
              <a:rPr lang="en-US" sz="24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Spotify predicts the next song based on previous listens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Filtering: Metadata like genre, cast, or lyrics is used to find similar movies/songs.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Data Sources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Viewing history, ratings, time spent, metadata (e.g., genre, mood).</a:t>
            </a:r>
          </a:p>
        </p:txBody>
      </p:sp>
    </p:spTree>
    <p:extLst>
      <p:ext uri="{BB962C8B-B14F-4D97-AF65-F5344CB8AC3E}">
        <p14:creationId xmlns:p14="http://schemas.microsoft.com/office/powerpoint/2010/main" val="3468805641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6AC6-A388-4D65-58F6-74321DDA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33A6B-FAC1-80E1-D8B7-F9E5B9ADD482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Recommendation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C369A-06CA-9475-AE82-6EFA693BA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611DC-296D-5197-2B84-6FBF80CA33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203C3B-CC5A-4E50-A43E-8E714C8327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11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7A53A-2A42-A2A6-B398-00B5E5BFE1DC}"/>
              </a:ext>
            </a:extLst>
          </p:cNvPr>
          <p:cNvSpPr txBox="1"/>
          <p:nvPr/>
        </p:nvSpPr>
        <p:spPr>
          <a:xfrm>
            <a:off x="510596" y="1203314"/>
            <a:ext cx="1140431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 Platforms (e.g., Coursera, Khan Academy)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Enhance the learning experience by suggesting personalized courses or materials.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Filtering: Courses are recommended based on skills/topics users have previously learned. </a:t>
            </a:r>
            <a:r>
              <a:rPr lang="en-US" sz="24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student who completes “Python Basics” gets “Advanced Python” course suggestion.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Filtering: Suggests materials based on what similar students accessed.  </a:t>
            </a:r>
            <a:r>
              <a:rPr lang="en-US" sz="24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on the same track tend to take similar courses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Context-Aware Recommendations: Considers contextual factors like user goals or time of year (e.g., exam season).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Data Sources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Course enrolments, completion rates, learning paths, user reviews</a:t>
            </a:r>
          </a:p>
        </p:txBody>
      </p:sp>
    </p:spTree>
    <p:extLst>
      <p:ext uri="{BB962C8B-B14F-4D97-AF65-F5344CB8AC3E}">
        <p14:creationId xmlns:p14="http://schemas.microsoft.com/office/powerpoint/2010/main" val="34426945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94A05-263A-0149-FF7C-6C79F1F1E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3F6A19-2D6E-19A6-FBD2-B8A636D9AEF8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Recommendation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D267B-2635-1464-8DD8-5435C372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6C05C4-B824-7991-288E-425C3C9027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0B4BBD-D08B-DD74-65AC-179A911B18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12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05C10-F0B5-499D-8508-61624B989D79}"/>
              </a:ext>
            </a:extLst>
          </p:cNvPr>
          <p:cNvSpPr txBox="1"/>
          <p:nvPr/>
        </p:nvSpPr>
        <p:spPr>
          <a:xfrm>
            <a:off x="510596" y="1203314"/>
            <a:ext cx="1140431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(e.g., Facebook, Instagram, Twitter, Reddit)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Enhance user connectivity and engagement by recommending friends, pages, or content (posts, reels, videos, articles, </a:t>
            </a:r>
            <a:r>
              <a:rPr lang="en-US" sz="24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Graph-Based Recommendations: Represents user connections as a graph and recommends friends/pages </a:t>
            </a: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closeness or mutual connections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Suggesting a friend based on shared connections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Filtering: Identifies similar users and suggests content/pages they liked. </a:t>
            </a:r>
            <a:r>
              <a:rPr lang="en-US" sz="24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Recommending pages based on what friends follow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Models: Uses embeddings for users and items to capture rich relationships. </a:t>
            </a:r>
            <a:r>
              <a:rPr lang="en-US" sz="24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uses embeddings to recommend trending hashtags or tweets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Data Sources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 interactions (likes, shares), network/graph structure of user, content engagement.</a:t>
            </a:r>
          </a:p>
        </p:txBody>
      </p:sp>
    </p:spTree>
    <p:extLst>
      <p:ext uri="{BB962C8B-B14F-4D97-AF65-F5344CB8AC3E}">
        <p14:creationId xmlns:p14="http://schemas.microsoft.com/office/powerpoint/2010/main" val="2331058505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59D1C-F470-D375-E121-A54D6AC4F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A8A63D-C3E3-B99C-1CFA-C55EB8934D75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Challenges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35384-F9B4-0304-5343-AA63031DE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211C19-A814-90A0-F3B7-FC23382C0B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30A6E-88A3-9555-64AE-6A79CC9408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13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A4A228-0A33-8256-DB5F-0B0529DF7C02}"/>
              </a:ext>
            </a:extLst>
          </p:cNvPr>
          <p:cNvSpPr txBox="1"/>
          <p:nvPr/>
        </p:nvSpPr>
        <p:spPr>
          <a:xfrm>
            <a:off x="510596" y="1203314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Cold Start Problem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sufficient data for new users/items.</a:t>
            </a:r>
          </a:p>
          <a:p>
            <a:pPr lvl="1" algn="just"/>
            <a:r>
              <a:rPr lang="en-US" sz="28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content-based or hybrid approaches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1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massive datasets in real-time.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sz="28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distributed systems like Apache Spark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1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Diversity vs. Accuracy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Balancing between recommending popular items and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new ones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Include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diversity checks in algorithms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6955577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944FF-2694-AB80-C4F9-3CC1ACA7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9A4241-F3F0-EFC4-2ADD-54EED3F4178E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Are Recommendation Systems Important?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ACA85-9EDE-4FB5-27C2-E0C91DE6D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050B92-FB09-B889-31DC-661688928E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50C9CC-C9DA-92F5-A657-FDBBDF5128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14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05D7D5-01FE-3AEC-1CB3-3B73F0A5E677}"/>
              </a:ext>
            </a:extLst>
          </p:cNvPr>
          <p:cNvSpPr txBox="1"/>
          <p:nvPr/>
        </p:nvSpPr>
        <p:spPr>
          <a:xfrm>
            <a:off x="510596" y="1203314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Recommender systems tailor suggestions to individual preferences, enhancing user satisfaction and engagement.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 keep users engaged, encouraging them to return and spend more time on the platform.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Businesses like Amazon use recommendation systems to upsell and cross-sell products, driving higher sales and customer retention.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introducing users to content, products, or services they might not search for themselves, recommendation systems expand users’ horizons.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Companies with advanced recommender systems often outperform competitors by providing a more engaging and efficient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1416809664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6B0FA-29D2-15F6-9412-1B89230DD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58494-F86F-8255-D422-3E72D0290F20}"/>
              </a:ext>
            </a:extLst>
          </p:cNvPr>
          <p:cNvSpPr txBox="1"/>
          <p:nvPr/>
        </p:nvSpPr>
        <p:spPr>
          <a:xfrm>
            <a:off x="504824" y="1418897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Generation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96F52-9FE1-65A9-76A3-26C181F2F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EE56C4-FD23-75B8-3CBC-1A78151ED6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3E89C7-747E-7B77-B742-F7AA546673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15</a:t>
            </a:fld>
            <a:endParaRPr lang="en-US" b="1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87588-08DB-0C55-6A6E-A8BD6B797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533" y="2604139"/>
            <a:ext cx="9296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76561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E075B-EAD0-B8EF-E7B8-3E84B13FE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65E532-FF04-9781-2793-C8D914B0067A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Feature / Data-point?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5E681-9436-73C4-9EA6-D194E089F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05F468-35FE-2173-A675-F1CE27FCE3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5743D4-EE78-6D28-BD31-90854828C9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16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9BCAD-9D25-3B7E-1C5D-D6CCBB1C77BD}"/>
              </a:ext>
            </a:extLst>
          </p:cNvPr>
          <p:cNvSpPr txBox="1"/>
          <p:nvPr/>
        </p:nvSpPr>
        <p:spPr>
          <a:xfrm>
            <a:off x="510596" y="1203314"/>
            <a:ext cx="11404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b="1" noProof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measurable property or characteristic of the data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by machine learning algorithms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features help models perform better.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features can cause inaccurate recommendations.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32643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1A77-1399-0648-36A0-498251D0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4C119C-08B1-F1AE-37DA-E5913A185134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Generation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4E0E9-E815-8F71-F5D1-4A3177CED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DFBECD-6942-D5C2-DEBB-154D899EEF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647271-BD6D-4FFE-D5C9-0F23F5AAA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17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5F35B-A0A8-C5C4-120A-9B203F0A9879}"/>
              </a:ext>
            </a:extLst>
          </p:cNvPr>
          <p:cNvSpPr txBox="1"/>
          <p:nvPr/>
        </p:nvSpPr>
        <p:spPr>
          <a:xfrm>
            <a:off x="473650" y="1535823"/>
            <a:ext cx="11404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generation is </a:t>
            </a:r>
            <a:r>
              <a:rPr lang="en-US" sz="2800" b="1" noProof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creating new features from raw data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the performance of machine learning models.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are the </a:t>
            </a:r>
            <a:r>
              <a:rPr lang="en-US" sz="2800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measurable properties or characteristics of the data that models use to make predictions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real-world scenarios, </a:t>
            </a:r>
            <a:r>
              <a:rPr lang="en-US" sz="2800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data is often complex, unstructured, or insufficient for direct use in machine learning algorithms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Feature generation bridges this gap by transforming data into meaningful and representative attributes.</a:t>
            </a:r>
          </a:p>
        </p:txBody>
      </p:sp>
    </p:spTree>
    <p:extLst>
      <p:ext uri="{BB962C8B-B14F-4D97-AF65-F5344CB8AC3E}">
        <p14:creationId xmlns:p14="http://schemas.microsoft.com/office/powerpoint/2010/main" val="520047462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C028-04F7-F1AD-9F23-D9208E737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8CE93-31F4-35C7-F343-F4AD2A656A42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Generation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31D9A-CECA-89E2-0F85-CBC83285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8EB27F-205F-0BFE-0D9F-81D4AC5CF2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F7597D-6118-0CD2-F528-02564C94F3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18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70E40-C173-384D-4D9C-E10EFBE4AFA4}"/>
              </a:ext>
            </a:extLst>
          </p:cNvPr>
          <p:cNvSpPr txBox="1"/>
          <p:nvPr/>
        </p:nvSpPr>
        <p:spPr>
          <a:xfrm>
            <a:off x="473650" y="1535823"/>
            <a:ext cx="114043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 e-commerce recommendation system, instead of directly using raw purchase logs,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generate features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the </a:t>
            </a:r>
            <a:r>
              <a:rPr lang="en-US" sz="2800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items bought in a category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noProof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average price of purchases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the </a:t>
            </a:r>
            <a:r>
              <a:rPr lang="en-US" sz="2800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since the last purchase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generation is a creative and domain-specific task, often </a:t>
            </a:r>
            <a:r>
              <a:rPr lang="en-US" sz="2800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requiring a deep understanding of the </a:t>
            </a:r>
            <a:r>
              <a:rPr lang="en-US" sz="2800" b="1" u="sng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800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u="sng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is the foundation for more advanced steps like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ultimately leading to better-performing models and insights.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24565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BD17D-9CD8-6F91-1C3F-CA7C4AB3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D55EF-8502-7897-87BA-1B0DE4D53430}"/>
              </a:ext>
            </a:extLst>
          </p:cNvPr>
          <p:cNvSpPr txBox="1"/>
          <p:nvPr/>
        </p:nvSpPr>
        <p:spPr>
          <a:xfrm>
            <a:off x="504824" y="2828835"/>
            <a:ext cx="11182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Features </a:t>
            </a:r>
          </a:p>
          <a:p>
            <a:pPr algn="ctr"/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Recommendation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41AD7-E8B5-08AE-7B63-45C6E0AB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FB5AC0-5ADE-D3CB-1B47-EC4F08EC07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89342D-D91C-3657-25B8-B1544F07D1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19</a:t>
            </a:fld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1791606164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30F85-412C-19E0-D65F-512DC71D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a Recommendation System?. Recommendation systems are algorithms… |  by İrem Abay | Medium">
            <a:extLst>
              <a:ext uri="{FF2B5EF4-FFF2-40B4-BE49-F238E27FC236}">
                <a16:creationId xmlns:a16="http://schemas.microsoft.com/office/drawing/2014/main" id="{B728911E-DA78-D0F5-9C4F-46D179D66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" t="8449" r="4130" b="3621"/>
          <a:stretch/>
        </p:blipFill>
        <p:spPr bwMode="auto">
          <a:xfrm>
            <a:off x="2145331" y="3958217"/>
            <a:ext cx="4089215" cy="280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commender Systems: In-Depth Guide &amp; How They Work | Built In">
            <a:extLst>
              <a:ext uri="{FF2B5EF4-FFF2-40B4-BE49-F238E27FC236}">
                <a16:creationId xmlns:a16="http://schemas.microsoft.com/office/drawing/2014/main" id="{804B40EE-6ECE-36AB-FCAA-82C62C706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/>
          <a:stretch/>
        </p:blipFill>
        <p:spPr bwMode="auto">
          <a:xfrm>
            <a:off x="6359695" y="4128081"/>
            <a:ext cx="5048138" cy="263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2CAB42-4E6B-4AF5-B6C6-6DDF6846F88A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Recommendation System?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3C831-48DF-36AA-0F49-B950434A5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53CEAC-C5B4-91E9-9BA0-8808585B6B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2987A6-3A84-DE5F-DE2C-BB377ED932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2200D-B8C5-3E3A-F92E-3D3207DB24B3}"/>
              </a:ext>
            </a:extLst>
          </p:cNvPr>
          <p:cNvSpPr txBox="1"/>
          <p:nvPr/>
        </p:nvSpPr>
        <p:spPr>
          <a:xfrm>
            <a:off x="510596" y="1203314"/>
            <a:ext cx="11404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recommendation system is a </a:t>
            </a:r>
            <a:r>
              <a:rPr lang="en-US" sz="2800" b="1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of artificial intelligence system designed to suggest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noProof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to users </a:t>
            </a:r>
            <a:r>
              <a:rPr lang="en-US" sz="2800" b="1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preferences, 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 interactions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widely used in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platforms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networks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personalized experiences to users.</a:t>
            </a:r>
          </a:p>
        </p:txBody>
      </p:sp>
    </p:spTree>
    <p:extLst>
      <p:ext uri="{BB962C8B-B14F-4D97-AF65-F5344CB8AC3E}">
        <p14:creationId xmlns:p14="http://schemas.microsoft.com/office/powerpoint/2010/main" val="3884437681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28A9F-21C7-FCD2-6D84-BCF2A4BF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61103-F54E-0A20-425D-0A5CA573383F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User-Specific Features: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12A4F-4096-B3A5-A1E0-68CC87BA8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C831C3-C399-623E-3392-343CFD5DA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417202-2C82-F9C5-C559-664D5DEE37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20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61565A-4450-1236-0FE7-ED02375E7F2E}"/>
              </a:ext>
            </a:extLst>
          </p:cNvPr>
          <p:cNvSpPr txBox="1"/>
          <p:nvPr/>
        </p:nvSpPr>
        <p:spPr>
          <a:xfrm>
            <a:off x="473650" y="1535823"/>
            <a:ext cx="11404313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Demographics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Age, gender, location.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History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Clicks, purchases, ratings.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Patterns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Browsing habits, frequent actions.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Connections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Data from friends or followers.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Contextual Data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Time, device, location.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Preferences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User-specified likes or interests.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617790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63712-2F97-C4BE-908F-E810A192A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ED8DC-C4A2-69B1-D217-7E40A29A775C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Item-Specific Features: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644F9-672A-523C-80EF-FC36D9FA3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9A9DB0-D9F8-9B1A-2538-CA6CE67EE8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56FDB0-387A-0315-62C6-D4DEDB1B41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21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3C833-AABE-B726-4BDC-FAF64895A88E}"/>
              </a:ext>
            </a:extLst>
          </p:cNvPr>
          <p:cNvSpPr txBox="1"/>
          <p:nvPr/>
        </p:nvSpPr>
        <p:spPr>
          <a:xfrm>
            <a:off x="473650" y="1535823"/>
            <a:ext cx="11404313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Attributes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Name, category, price, brand.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Details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Description, tags, images, or metadata.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Popularity Metrics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Number of purchases, views, or likes.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Ratings, reviews, or comments.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Contextual Information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Availability, discounts, or trends.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Items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Similar products, accessories, or bundles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84017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C17C0-A54B-7D5C-2732-E6657B1EA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62D96-452A-75A0-9F0E-BC8E6018339C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Contextual Features: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65B61-D989-0F89-DF6B-5E7066978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6733858-DF86-1E0B-421B-DC373FDA5C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218698-6937-36F7-1E6B-98970748FA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22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7B012-9A99-1084-F8D0-7CEB00DA3F89}"/>
              </a:ext>
            </a:extLst>
          </p:cNvPr>
          <p:cNvSpPr txBox="1"/>
          <p:nvPr/>
        </p:nvSpPr>
        <p:spPr>
          <a:xfrm>
            <a:off x="473650" y="1535823"/>
            <a:ext cx="11404313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Time-Based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of day, day of the week, season.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User’s current location or region.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Used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Mobile, desktop, or tablet.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Conditions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Sunny, rainy, or snowy.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Activity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Browsing, purchasing, or streaming habits.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or Occasion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Holidays, festivals, or special sales.</a:t>
            </a:r>
            <a:endParaRPr lang="en-US" sz="2800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96327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A7002-B315-5EBD-0605-2B655CD97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B9193-55A3-B450-1392-900D18ECB61F}"/>
              </a:ext>
            </a:extLst>
          </p:cNvPr>
          <p:cNvSpPr txBox="1"/>
          <p:nvPr/>
        </p:nvSpPr>
        <p:spPr>
          <a:xfrm>
            <a:off x="504824" y="1489470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31BC3-A538-F23B-DD4A-56CAC6199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B066D9-43B0-45C6-7B1D-A9F12A98D8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3F292B-A3E4-7B1B-9315-2F4656348D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23</a:t>
            </a:fld>
            <a:endParaRPr lang="en-US" b="1" noProof="0" dirty="0"/>
          </a:p>
        </p:txBody>
      </p:sp>
      <p:pic>
        <p:nvPicPr>
          <p:cNvPr id="3074" name="Picture 2" descr="Feature engineering, the most crucial subject in Data Science: Feature  Assembling (1/3)">
            <a:extLst>
              <a:ext uri="{FF2B5EF4-FFF2-40B4-BE49-F238E27FC236}">
                <a16:creationId xmlns:a16="http://schemas.microsoft.com/office/drawing/2014/main" id="{7C0FC2BC-3192-3019-AAD5-D857C2329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71" y="2310759"/>
            <a:ext cx="4735657" cy="45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690175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BEB2F-1DBB-A617-FD48-024059AE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D7730C-2B03-0E72-5BBF-E55A5B012126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E8EE3-3C6B-0F51-161A-1D21A8A4F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C47FB-1702-A588-351C-595BDE384C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F42DDC-2E03-CEE5-0E4D-24E0060975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24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4489C8-542E-7C85-2BF6-315D0A66390A}"/>
              </a:ext>
            </a:extLst>
          </p:cNvPr>
          <p:cNvSpPr txBox="1"/>
          <p:nvPr/>
        </p:nvSpPr>
        <p:spPr>
          <a:xfrm>
            <a:off x="473650" y="1535823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of transforming raw data into meaningful input features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enhance the performance of machine learning models.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Matters: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model accuracy and efficiency.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noise in the data.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uncover hidden patterns.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Steps: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or normalize data for consistency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features from existing data.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most relevant features.</a:t>
            </a:r>
          </a:p>
        </p:txBody>
      </p:sp>
    </p:spTree>
    <p:extLst>
      <p:ext uri="{BB962C8B-B14F-4D97-AF65-F5344CB8AC3E}">
        <p14:creationId xmlns:p14="http://schemas.microsoft.com/office/powerpoint/2010/main" val="2783364447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1B0B3-9F95-CC97-060F-BCA5877CA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22BDAD-EF20-B953-A0B8-D1AD68C997AC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3A326-D9B9-BE6F-7F47-78D4D433E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815624-3CC3-3D32-2C6C-210203406E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5B7414-98DB-2CDE-FB3D-6E3F11218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25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491DC6-0FF1-BA53-B98D-750DD5835938}"/>
              </a:ext>
            </a:extLst>
          </p:cNvPr>
          <p:cNvSpPr txBox="1"/>
          <p:nvPr/>
        </p:nvSpPr>
        <p:spPr>
          <a:xfrm>
            <a:off x="473650" y="1535823"/>
            <a:ext cx="114043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and Scaling: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all features are on a similar scale, avoiding bias toward features with larger ranges.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33981-F098-E6DA-91EB-9A71EB27B8B4}"/>
              </a:ext>
            </a:extLst>
          </p:cNvPr>
          <p:cNvSpPr txBox="1"/>
          <p:nvPr/>
        </p:nvSpPr>
        <p:spPr>
          <a:xfrm>
            <a:off x="390523" y="3344651"/>
            <a:ext cx="647209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Rescales data to a range of [0, 1]. Example: Min-Max Scaling:</a:t>
            </a:r>
          </a:p>
          <a:p>
            <a:pPr lvl="1" algn="just"/>
            <a:endParaRPr lang="en-US" sz="12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Standardization: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adjusts the data to have an average value of 0 and spreads it out evenly using standard deviation.</a:t>
            </a:r>
          </a:p>
        </p:txBody>
      </p:sp>
      <p:pic>
        <p:nvPicPr>
          <p:cNvPr id="2050" name="Picture 2" descr="Machine Learning: When to perform a Feature Scaling? - Atoti Community">
            <a:extLst>
              <a:ext uri="{FF2B5EF4-FFF2-40B4-BE49-F238E27FC236}">
                <a16:creationId xmlns:a16="http://schemas.microsoft.com/office/drawing/2014/main" id="{81B35CF3-A11C-B0A9-C4B9-49AB0C6B3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35" y="3296480"/>
            <a:ext cx="38004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F20AE-96A0-7D7C-4DA0-292BA58BCB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7" t="8893" r="8816" b="12489"/>
          <a:stretch/>
        </p:blipFill>
        <p:spPr>
          <a:xfrm>
            <a:off x="6954982" y="5105308"/>
            <a:ext cx="3078162" cy="1295492"/>
          </a:xfrm>
          <a:prstGeom prst="rect">
            <a:avLst/>
          </a:prstGeom>
        </p:spPr>
      </p:pic>
      <p:pic>
        <p:nvPicPr>
          <p:cNvPr id="2054" name="Picture 6" descr="Feature Scaling in Machine Learning | by Swapnil Kangralkar | Becoming  Human: Artificial Intelligence Magazine">
            <a:extLst>
              <a:ext uri="{FF2B5EF4-FFF2-40B4-BE49-F238E27FC236}">
                <a16:creationId xmlns:a16="http://schemas.microsoft.com/office/drawing/2014/main" id="{D8281DD0-ED4A-0297-FDC9-3E623EBE6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t="12102" r="11800"/>
          <a:stretch/>
        </p:blipFill>
        <p:spPr bwMode="auto">
          <a:xfrm>
            <a:off x="10125508" y="5329405"/>
            <a:ext cx="1893456" cy="92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881281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41148-E8EA-B772-B320-AC1C0DA0C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cikit-Learn: Use Label Encoding Across Multiple Columns">
            <a:extLst>
              <a:ext uri="{FF2B5EF4-FFF2-40B4-BE49-F238E27FC236}">
                <a16:creationId xmlns:a16="http://schemas.microsoft.com/office/drawing/2014/main" id="{E4E210AF-D96E-0EFA-0076-CBA47B01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186" y="1307094"/>
            <a:ext cx="4186756" cy="25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ne-Hot Encoding | Machine Learning Theory">
            <a:extLst>
              <a:ext uri="{FF2B5EF4-FFF2-40B4-BE49-F238E27FC236}">
                <a16:creationId xmlns:a16="http://schemas.microsoft.com/office/drawing/2014/main" id="{5A254D3F-02C0-FECF-8BF8-A1D7007DF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502" y="4119418"/>
            <a:ext cx="4995917" cy="24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EBEB3-F419-DFF5-A972-FE9952F2D6AC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A9886-268E-CED8-891F-E7D35384B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6E0D2-7E23-1276-B186-B14C7CD5F9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68C26B-D9EB-A813-85A0-903AE4A379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26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AD6C0-76F7-E1EC-08AE-814E94FAA11D}"/>
              </a:ext>
            </a:extLst>
          </p:cNvPr>
          <p:cNvSpPr txBox="1"/>
          <p:nvPr/>
        </p:nvSpPr>
        <p:spPr>
          <a:xfrm>
            <a:off x="477117" y="1534392"/>
            <a:ext cx="66526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Techniques:</a:t>
            </a:r>
          </a:p>
          <a:p>
            <a:pPr marL="514350" indent="-514350" algn="just">
              <a:buFont typeface="+mj-lt"/>
              <a:buAutoNum type="arabicPeriod" startAt="2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 Categorical Variables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Assign a unique integer to each category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Convert categories into binary vectors (one column per category).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Representations: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deep learning to create dense vectors for high-cardinality categories.</a:t>
            </a:r>
          </a:p>
        </p:txBody>
      </p:sp>
    </p:spTree>
    <p:extLst>
      <p:ext uri="{BB962C8B-B14F-4D97-AF65-F5344CB8AC3E}">
        <p14:creationId xmlns:p14="http://schemas.microsoft.com/office/powerpoint/2010/main" val="1924593493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8CB1B-74D5-002D-2817-B9BD634A0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203FF9-FCAB-0240-2AD5-5CF93BF64519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B7F1A-A5F9-7DBA-EAC7-BABE678DE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DBCA2-6A5D-4310-70D2-C5DC0FC4CC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366C30-41BA-B2E8-4E10-B37E804332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27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86B893-BE0F-AD84-1EB7-5160963CAEFF}"/>
              </a:ext>
            </a:extLst>
          </p:cNvPr>
          <p:cNvSpPr txBox="1"/>
          <p:nvPr/>
        </p:nvSpPr>
        <p:spPr>
          <a:xfrm>
            <a:off x="473650" y="1535823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Techniques:</a:t>
            </a:r>
          </a:p>
          <a:p>
            <a:pPr marL="514350" indent="-514350" algn="just">
              <a:buFont typeface="+mj-lt"/>
              <a:buAutoNum type="arabicPeriod" startAt="3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Processing: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text data into numerical features for machine learning.</a:t>
            </a:r>
          </a:p>
          <a:p>
            <a:pPr lvl="1" algn="just"/>
            <a:endParaRPr lang="en-US" sz="1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include: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Identifies important words by measuring term frequency and relevance.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Represents words as vectors to capture semantic meaning.</a:t>
            </a:r>
          </a:p>
          <a:p>
            <a:pPr lvl="1"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for processing item </a:t>
            </a:r>
            <a:r>
              <a:rPr lang="en-US" sz="2800" b="1" noProof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reviews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715452618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3480B-D192-E2A9-B585-00720DD37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CFDC5C-DFD1-40D7-F4C2-596ABC9E3D90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8FD6C-5600-B266-0777-11571C14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292A37-3EFF-000C-77E2-E7917A1B13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B5D305-C6B7-2A20-1A89-2098B4B348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28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13893-4C6A-2E60-9BA0-21885DBCDB1F}"/>
              </a:ext>
            </a:extLst>
          </p:cNvPr>
          <p:cNvSpPr txBox="1"/>
          <p:nvPr/>
        </p:nvSpPr>
        <p:spPr>
          <a:xfrm>
            <a:off x="473650" y="1535823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Techniques:</a:t>
            </a:r>
          </a:p>
          <a:p>
            <a:pPr marL="514350" indent="-514350" algn="just">
              <a:buFont typeface="+mj-lt"/>
              <a:buAutoNum type="arabicPeriod" startAt="4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Features: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technique analyzes 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time-related patterns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user and item behavior.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Since Last Interaction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how recently a user engaged, </a:t>
            </a:r>
            <a:r>
              <a:rPr lang="en-US" sz="28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helping to identify active or sleeping users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Interactions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how often a user interacts, </a:t>
            </a:r>
            <a:r>
              <a:rPr lang="en-US" sz="28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highlighting their engagement level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of the Week or Time of Day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Captures user preferences for specific times or days (e.g., </a:t>
            </a:r>
            <a:r>
              <a:rPr lang="en-US" sz="28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more on weekends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features improve recommendations by identifying </a:t>
            </a:r>
            <a:r>
              <a:rPr lang="en-US" sz="2800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noProof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habits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seasonality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enabling systems to personalize suggestions dynamically.</a:t>
            </a:r>
          </a:p>
        </p:txBody>
      </p:sp>
    </p:spTree>
    <p:extLst>
      <p:ext uri="{BB962C8B-B14F-4D97-AF65-F5344CB8AC3E}">
        <p14:creationId xmlns:p14="http://schemas.microsoft.com/office/powerpoint/2010/main" val="4016234036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327BD-4149-1199-8F11-394AFD4FE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93FF8-9E57-87FA-6E44-0B075D4432F6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BC155-8591-CE27-2CF4-B2B945116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420D74-802A-0EF1-23D9-039168F1F8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97A1CA-597E-C126-6220-21DBB86121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29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6940E-2940-0820-0D8B-BF5EBAB82204}"/>
              </a:ext>
            </a:extLst>
          </p:cNvPr>
          <p:cNvSpPr txBox="1"/>
          <p:nvPr/>
        </p:nvSpPr>
        <p:spPr>
          <a:xfrm>
            <a:off x="464414" y="1535823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Techniques:</a:t>
            </a:r>
          </a:p>
          <a:p>
            <a:pPr marL="514350" indent="-514350" algn="just">
              <a:buFont typeface="+mj-lt"/>
              <a:buAutoNum type="arabicPeriod" startAt="5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Factorization Features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identifies hidden patterns in user-item interactions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Features derived from user preferences and item characteristics (e.g., genres, themes).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Singular Value Decomposition (SVD)</a:t>
            </a:r>
            <a:r>
              <a:rPr lang="en-US" sz="28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Decomposes the user-item matrix into smaller components to find hidden relationships.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Alternating Least Squares (ALS) or Non-Negative Matrix Factorization (NMF)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Other common methods.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predicts user-item affinity (e.g., user likes action movies or prefers certain product types)</a:t>
            </a:r>
          </a:p>
        </p:txBody>
      </p:sp>
    </p:spTree>
    <p:extLst>
      <p:ext uri="{BB962C8B-B14F-4D97-AF65-F5344CB8AC3E}">
        <p14:creationId xmlns:p14="http://schemas.microsoft.com/office/powerpoint/2010/main" val="454261067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D7CF9-26D2-2BBD-06CB-09E2E84AA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7DE31-6888-F39C-258F-F3AE8172D19C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Recommendation Engine?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6FEC4-AD51-C824-0BAE-B5E98874F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4EA13D-8528-8FF1-0F70-5AA8D166FD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D920B5-10B1-905A-328E-4908CF50C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A51A08-CFB2-CFEF-ADD9-11D53F483889}"/>
              </a:ext>
            </a:extLst>
          </p:cNvPr>
          <p:cNvSpPr txBox="1"/>
          <p:nvPr/>
        </p:nvSpPr>
        <p:spPr>
          <a:xfrm>
            <a:off x="510596" y="1203314"/>
            <a:ext cx="11404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recommendation engine is the technical implementation of a recommendation system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b="1" noProof="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machine learning model or algorithm that analyzes data and generates suggestions personalized to individual users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engine works by filtering and predicting the most relevant items from a large data pool.</a:t>
            </a:r>
          </a:p>
        </p:txBody>
      </p:sp>
      <p:pic>
        <p:nvPicPr>
          <p:cNvPr id="2052" name="Picture 4" descr="build recommendation engine using machine learning">
            <a:extLst>
              <a:ext uri="{FF2B5EF4-FFF2-40B4-BE49-F238E27FC236}">
                <a16:creationId xmlns:a16="http://schemas.microsoft.com/office/drawing/2014/main" id="{EB0573AE-6B4A-7A1A-B9B2-58FC13879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518" y="3473703"/>
            <a:ext cx="5935519" cy="333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79290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ACD0-DE64-B1BD-4C48-A3939F61E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62AA2C-8A69-1AF2-0475-2779C9167618}"/>
              </a:ext>
            </a:extLst>
          </p:cNvPr>
          <p:cNvSpPr txBox="1"/>
          <p:nvPr/>
        </p:nvSpPr>
        <p:spPr>
          <a:xfrm>
            <a:off x="504824" y="1397107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618A2-6CAA-A68C-213D-29A175A0F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5196B-ED7A-3EEB-FE63-EF23EACB43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B4C0BB-9803-6804-F8F2-0D72A5AF4F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30</a:t>
            </a:fld>
            <a:endParaRPr lang="en-US" b="1" noProof="0" dirty="0"/>
          </a:p>
        </p:txBody>
      </p:sp>
      <p:pic>
        <p:nvPicPr>
          <p:cNvPr id="4098" name="Picture 2" descr="Feature Selection Techniques in Machine Learning [2023 Edition] -  Dataaspirant">
            <a:extLst>
              <a:ext uri="{FF2B5EF4-FFF2-40B4-BE49-F238E27FC236}">
                <a16:creationId xmlns:a16="http://schemas.microsoft.com/office/drawing/2014/main" id="{FCCD4A9A-2D9B-1053-BFFD-3D217A14F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3" b="17674"/>
          <a:stretch/>
        </p:blipFill>
        <p:spPr bwMode="auto">
          <a:xfrm>
            <a:off x="1759711" y="2043438"/>
            <a:ext cx="9306222" cy="409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175378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88985-A429-5AD8-51D0-78ED637A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EDB39-5897-ECF7-190B-C7E46FC3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19" t="13994" r="7657" b="10835"/>
          <a:stretch/>
        </p:blipFill>
        <p:spPr>
          <a:xfrm>
            <a:off x="5507883" y="2733964"/>
            <a:ext cx="6684116" cy="34322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0C51E-3930-F507-79FF-A9F479793858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E3347-322E-2442-CE1D-B163D67CA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278A9-AFCA-386C-38D3-533E0773C8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AD84F4-6974-F469-CBDA-5A2DF1174B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31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AF157-197F-BB8B-7DB3-298689EE0A64}"/>
              </a:ext>
            </a:extLst>
          </p:cNvPr>
          <p:cNvSpPr txBox="1"/>
          <p:nvPr/>
        </p:nvSpPr>
        <p:spPr>
          <a:xfrm>
            <a:off x="393843" y="1091249"/>
            <a:ext cx="11404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most relevant features to reduce dimensionality and improve model performance.</a:t>
            </a: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b="1" noProof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Feature Selection?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6608A-B3C5-DE41-DC04-C4882ADD4818}"/>
              </a:ext>
            </a:extLst>
          </p:cNvPr>
          <p:cNvSpPr txBox="1"/>
          <p:nvPr/>
        </p:nvSpPr>
        <p:spPr>
          <a:xfrm>
            <a:off x="390523" y="2476244"/>
            <a:ext cx="51173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overfitting by avoiding irrelevant or redundant data.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</a:t>
            </a:r>
            <a:r>
              <a:rPr lang="en-GB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lang="en-GB" sz="2800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costs and time.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GB" sz="28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 and simplify models</a:t>
            </a: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Streamlines data for better model accuracy and efficiency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88100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4BB85-8D2C-99C9-ACCF-318059E98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E97EBA-07D7-251E-66E7-308441D72724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F3F81-D630-0A58-80B4-CAA828B65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FE4036-0A48-599D-4832-D3F8440850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F201FF-A8BE-89E8-FF86-02916C1271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32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2E41DC-A698-4376-2D97-1A23054FC10E}"/>
              </a:ext>
            </a:extLst>
          </p:cNvPr>
          <p:cNvSpPr txBox="1"/>
          <p:nvPr/>
        </p:nvSpPr>
        <p:spPr>
          <a:xfrm>
            <a:off x="397164" y="990973"/>
            <a:ext cx="1140431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Methods: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Tests: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n-GB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Chi-Square Test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Assesses independence between categorical features and the target variable.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n-GB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Information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the shared information between features and target classes. It quantifies </a:t>
            </a:r>
            <a:r>
              <a:rPr lang="en-GB" sz="24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highlighting features that provide the most relevant information for prediction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</a:t>
            </a:r>
            <a:r>
              <a:rPr lang="en-GB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relationships between continuous features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n-GB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Pearson Correlation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the strength and direction of the relationship between features.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correlations may indicate redundant features that can be removed to improve model efficiency.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569607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F0BAA-6306-236F-ABC6-8596033A7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FED647-69D7-5D76-5885-E498DBADC970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93709-A6A0-F5AB-0A17-098220CF8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F3C454-EDFA-1CEA-3E16-8B91B96C7C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72F1D2-18C8-6243-3D8C-CFAFF06B89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33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8EA9D-7814-C234-87C3-C2B1D00B9E22}"/>
              </a:ext>
            </a:extLst>
          </p:cNvPr>
          <p:cNvSpPr txBox="1"/>
          <p:nvPr/>
        </p:nvSpPr>
        <p:spPr>
          <a:xfrm>
            <a:off x="390523" y="990973"/>
            <a:ext cx="1140431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Techniques:</a:t>
            </a:r>
          </a:p>
          <a:p>
            <a:pPr marL="514350" indent="-514350" algn="just">
              <a:buFont typeface="+mj-lt"/>
              <a:buAutoNum type="arabicPeriod" startAt="2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Wrapper Methods: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Feature Elimination (RFE)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It removes the least important features one by one. Repeats until the best features remain. Helps improve model performance by keeping only useful features.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Selection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Starts with no features and adds the best ones one at a time. Stops when adding more features no longer improves the model.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Selection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Starts with all features and removes the least useful ones one by one. Stops when removing features hurts/reduces the model’s performance. </a:t>
            </a:r>
            <a:endParaRPr lang="en-US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185556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2AB1D-9013-4DE3-F37B-83F1A26B9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FCD424-6731-B247-0D35-2003D38B22CF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BFBC0-4FFF-1A37-D86C-1D4BE2BA2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11B636-77C2-84B9-BA99-A12875B75D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B63B35-D4D1-F41A-E828-CC22C886BC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34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7336D-4103-4E08-106D-DC06CA8A75C5}"/>
              </a:ext>
            </a:extLst>
          </p:cNvPr>
          <p:cNvSpPr txBox="1"/>
          <p:nvPr/>
        </p:nvSpPr>
        <p:spPr>
          <a:xfrm>
            <a:off x="390523" y="990973"/>
            <a:ext cx="114043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Techniques:</a:t>
            </a:r>
          </a:p>
          <a:p>
            <a:pPr marL="514350" indent="-514350" algn="just">
              <a:buFont typeface="+mj-lt"/>
              <a:buAutoNum type="arabicPeriod" startAt="3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Methods:</a:t>
            </a:r>
          </a:p>
          <a:p>
            <a:pPr lvl="1" algn="just"/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from Models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how much each feature contributes to making accurate predictions.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GB" sz="24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b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Uses boosting to evaluate feature importance and ranks them based on their impact on the model’s performance.</a:t>
            </a:r>
          </a:p>
          <a:p>
            <a:pPr lvl="1" algn="just"/>
            <a:endParaRPr lang="en-GB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models automatically select important features during training, helping to reduce irrelevant ones</a:t>
            </a:r>
            <a:endParaRPr lang="en-US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41319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BF8FE-C5A7-43AE-12AD-7CBA99F55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4E536-4986-86DF-CFDA-EA96742E1475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1B3A5-355F-E569-9C45-C1566A99A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F43DBA-D8A5-3DD8-550D-D02AEA67B7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E3AC4B-A3CF-0689-8C64-EC2EE52C24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35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E73FB-1175-3C5D-D40B-17C3C1A28A2B}"/>
              </a:ext>
            </a:extLst>
          </p:cNvPr>
          <p:cNvSpPr txBox="1"/>
          <p:nvPr/>
        </p:nvSpPr>
        <p:spPr>
          <a:xfrm>
            <a:off x="390523" y="990973"/>
            <a:ext cx="1140431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Techniques:</a:t>
            </a:r>
          </a:p>
          <a:p>
            <a:pPr marL="514350" indent="-514350" algn="just">
              <a:buFont typeface="+mj-lt"/>
              <a:buAutoNum type="arabicPeriod" startAt="4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Reduction:</a:t>
            </a:r>
          </a:p>
          <a:p>
            <a:pPr marL="514350" indent="-514350" algn="just">
              <a:buFont typeface="+mj-lt"/>
              <a:buAutoNum type="arabicPeriod" startAt="4"/>
            </a:pPr>
            <a:endParaRPr lang="en-US" sz="2800" b="1" noProof="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b="1" noProof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  <a:r>
              <a:rPr lang="en-GB" sz="2400" noProof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number of features by transforming them into new ones (principal components). Helps to simplify the dataset while preserving important information.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GB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t-SNE for Visualization</a:t>
            </a:r>
            <a:r>
              <a:rPr lang="en-GB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Reduces dimensions to 2 or 3 for visualizing complex data. Helps to spot patterns and clusters in high-dimensional data.</a:t>
            </a:r>
            <a:endParaRPr lang="en-US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30990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9C9A-08DB-9466-73D6-6F1A61B64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006D1-DF9D-37D8-02F5-1D96B89D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F68997-5C9B-8E2D-1B4F-65808B2306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8003CA-FDBA-772E-5D3C-9EEE1CCA97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36</a:t>
            </a:fld>
            <a:endParaRPr lang="en-US" b="1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A8378-DE01-E87A-C305-CC2D2F32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145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0379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7CC2-7268-81A8-7E92-B9D63527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B3C889-9C95-0061-87E2-5BA2DC46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851951"/>
            <a:ext cx="1543627" cy="156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50D65-F840-0056-1DC9-A045CDD9873E}"/>
              </a:ext>
            </a:extLst>
          </p:cNvPr>
          <p:cNvSpPr txBox="1"/>
          <p:nvPr/>
        </p:nvSpPr>
        <p:spPr>
          <a:xfrm>
            <a:off x="409575" y="301903"/>
            <a:ext cx="11372850" cy="522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Atomic Habits | Imam Tom | </a:t>
            </a:r>
            <a:r>
              <a:rPr lang="en-US" sz="2800" b="1" noProof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Yaqeen</a:t>
            </a:r>
            <a:r>
              <a:rPr lang="en-US" sz="2800" b="1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Institute</a:t>
            </a:r>
            <a:endParaRPr lang="en-US" sz="2800" noProof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6527C-D7C2-658A-DAB7-9B657BD42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9B1BC5-D4EF-B1B5-3753-B02284C0E3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4E89E-2822-736F-88E3-3627B8817D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37</a:t>
            </a:fld>
            <a:endParaRPr lang="en-US" b="1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9FBD5-8AE7-0F69-B4B2-6CB11DF95E21}"/>
              </a:ext>
            </a:extLst>
          </p:cNvPr>
          <p:cNvSpPr txBox="1"/>
          <p:nvPr/>
        </p:nvSpPr>
        <p:spPr>
          <a:xfrm>
            <a:off x="409575" y="5495542"/>
            <a:ext cx="1137285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spcAft>
                <a:spcPts val="800"/>
              </a:spcAft>
            </a:pP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URL: </a:t>
            </a:r>
            <a:r>
              <a:rPr lang="en-US" sz="2000" dirty="0">
                <a:hlinkClick r:id="rId4"/>
              </a:rPr>
              <a:t>Surah Al-</a:t>
            </a:r>
            <a:r>
              <a:rPr lang="en-US" sz="2000" dirty="0" err="1">
                <a:hlinkClick r:id="rId4"/>
              </a:rPr>
              <a:t>Masad</a:t>
            </a:r>
            <a:r>
              <a:rPr lang="en-US" sz="2000" dirty="0">
                <a:hlinkClick r:id="rId4"/>
              </a:rPr>
              <a:t> &amp; Atomic Habits | Imam Tom Weekly</a:t>
            </a:r>
            <a:r>
              <a:rPr lang="en-US" sz="2000" dirty="0"/>
              <a:t>      Duration: 09:49 Min</a:t>
            </a:r>
          </a:p>
          <a:p>
            <a:pPr marR="0" algn="just">
              <a:spcAft>
                <a:spcPts val="800"/>
              </a:spcAft>
            </a:pP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URL: </a:t>
            </a:r>
            <a:r>
              <a:rPr lang="en-GB" sz="2000" dirty="0">
                <a:hlinkClick r:id="rId5"/>
              </a:rPr>
              <a:t>Surah An-Nas &amp; Atomic Habits | Imam Tom Weekly</a:t>
            </a:r>
            <a:r>
              <a:rPr lang="en-US" sz="2000" dirty="0"/>
              <a:t> 	  Duration: 08:32 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C68B5-1F64-E48A-B007-6A73A459C6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374" b="13081"/>
          <a:stretch/>
        </p:blipFill>
        <p:spPr>
          <a:xfrm>
            <a:off x="5930941" y="1992543"/>
            <a:ext cx="6096000" cy="340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0F06B7-2C89-C69C-342C-7F01CCB6F9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402" b="8049"/>
          <a:stretch/>
        </p:blipFill>
        <p:spPr>
          <a:xfrm>
            <a:off x="206923" y="976746"/>
            <a:ext cx="5695114" cy="2804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E00CEA-7536-5D43-F71D-CADCC1235C06}"/>
              </a:ext>
            </a:extLst>
          </p:cNvPr>
          <p:cNvSpPr txBox="1"/>
          <p:nvPr/>
        </p:nvSpPr>
        <p:spPr>
          <a:xfrm>
            <a:off x="0" y="-1724"/>
            <a:ext cx="2813368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1600" b="1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</a:t>
            </a:r>
            <a:r>
              <a:rPr lang="en-US" sz="1600" b="1" noProof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included in the Syllabus </a:t>
            </a:r>
            <a:endParaRPr lang="en-US" sz="1600" noProof="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476645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14077-9232-82B1-66BD-8B58C9C36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FC2256-BBD1-2E70-E419-E6C834E9A3BC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Recommendation Systems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2E9F7-0E34-80E2-B8D9-D70BB0DC3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2A848E-4EBE-B34C-A209-1D38C6EBCA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9561A6-FA50-C867-50DF-8CE8D2CEB7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14180-211D-3B79-D5E6-D861D1169D45}"/>
              </a:ext>
            </a:extLst>
          </p:cNvPr>
          <p:cNvSpPr txBox="1"/>
          <p:nvPr/>
        </p:nvSpPr>
        <p:spPr>
          <a:xfrm>
            <a:off x="510596" y="1203314"/>
            <a:ext cx="11404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</a:p>
          <a:p>
            <a:pPr marL="971550" lvl="1" indent="-5143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activity (e.g., clicks, ratings, purchases).</a:t>
            </a:r>
          </a:p>
          <a:p>
            <a:pPr marL="971550" lvl="1" indent="-5143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information (e.g., product descriptions, movie genres).</a:t>
            </a:r>
          </a:p>
          <a:p>
            <a:pPr marL="971550" lvl="1" indent="-5143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or demographic data (e.g., user age, location).</a:t>
            </a:r>
          </a:p>
          <a:p>
            <a:pPr marL="971550" lvl="1" indent="-51435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Processing:</a:t>
            </a:r>
          </a:p>
          <a:p>
            <a:pPr marL="971550" lvl="1" indent="-5143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preprocess data to make it suitable for analysis.</a:t>
            </a:r>
          </a:p>
          <a:p>
            <a:pPr marL="971550" lvl="1" indent="-5143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features from user behavior or item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2610604354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A30CF-8E7C-3859-280F-0AE87F36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DBD248-EA92-8B3F-5212-A7ABC40569F3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Recommendation Systems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FE3AE9-FA01-046D-5AA9-D5D48BFFD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4DB49C-70E8-1589-99FF-E5612D4939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035E6B-9162-8629-14F1-9309A20104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5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FF62B-6609-DB17-8D6E-D649E6F07F2D}"/>
              </a:ext>
            </a:extLst>
          </p:cNvPr>
          <p:cNvSpPr txBox="1"/>
          <p:nvPr/>
        </p:nvSpPr>
        <p:spPr>
          <a:xfrm>
            <a:off x="510596" y="1203314"/>
            <a:ext cx="11404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Algorithms: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algorithms to predict user preferences or rank items. Common approaches include: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Filtering: Based on item features or user preferences.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Filtering: Based on user-item interactions.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Methods: Combine collaborative and content-based filtering.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 startAt="4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Recommendations:</a:t>
            </a:r>
          </a:p>
          <a:p>
            <a:pPr marL="971550" lvl="1" indent="-5143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 items such as movies, products, or articles based on the user’s predicted interests..</a:t>
            </a:r>
          </a:p>
        </p:txBody>
      </p:sp>
    </p:spTree>
    <p:extLst>
      <p:ext uri="{BB962C8B-B14F-4D97-AF65-F5344CB8AC3E}">
        <p14:creationId xmlns:p14="http://schemas.microsoft.com/office/powerpoint/2010/main" val="236355834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0D48-F918-E800-EF54-6E5B3CAB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D06CB-D91D-750A-6069-609A969618D4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Recommendation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929D2-5B72-75B0-F682-4C2047455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F5ABF4-45A2-68D3-983B-0C6442D0B6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E795C8-C816-2351-2750-6082D9751F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6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431D62-822E-5B14-2478-75150F876196}"/>
              </a:ext>
            </a:extLst>
          </p:cNvPr>
          <p:cNvSpPr txBox="1"/>
          <p:nvPr/>
        </p:nvSpPr>
        <p:spPr>
          <a:xfrm>
            <a:off x="510596" y="1203314"/>
            <a:ext cx="11404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Filtering:</a:t>
            </a:r>
          </a:p>
          <a:p>
            <a:pPr marL="914400"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Recommends items 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to those the user has interacted with before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Example: Suggests books identical to the ones a user has rated highly.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+mj-lt"/>
              <a:buAutoNum type="romanL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 Bayes: Probabilistic approach using item attributes and user profiles.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(SVM): Classifies items based on their features.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 and Random Forests (RF): Predict user preferences by modeling decision paths.</a:t>
            </a:r>
          </a:p>
        </p:txBody>
      </p:sp>
    </p:spTree>
    <p:extLst>
      <p:ext uri="{BB962C8B-B14F-4D97-AF65-F5344CB8AC3E}">
        <p14:creationId xmlns:p14="http://schemas.microsoft.com/office/powerpoint/2010/main" val="2033320058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C83C0-96C4-3756-638C-45D4172C0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442BD-807D-CA56-E206-0933DF0CBEE4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Recommendation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9BD41-520D-BB20-E920-AE623A528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7730A9-3363-7FA2-6849-C8CEF48074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04BEA5-6DBB-35BB-BF56-044C34C851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7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1E6E8-A231-4A55-0D96-B45F2288D57B}"/>
              </a:ext>
            </a:extLst>
          </p:cNvPr>
          <p:cNvSpPr txBox="1"/>
          <p:nvPr/>
        </p:nvSpPr>
        <p:spPr>
          <a:xfrm>
            <a:off x="510596" y="1203314"/>
            <a:ext cx="1140431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 startAt="2"/>
            </a:pPr>
            <a:r>
              <a:rPr lang="en-US" sz="2800" b="1" noProof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Filtering: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Uses the </a:t>
            </a: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 of similar users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recommendations.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Example: </a:t>
            </a:r>
            <a:r>
              <a:rPr lang="en-US" sz="2800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who bought this also bought that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7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+mj-lt"/>
              <a:buAutoNum type="romanL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User-Based Collaborative Filtering: Compares users’ interactions with items. (k-NN).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Item-Based Collaborative Filtering: Compares items based on user interactions. (Cosine Similarity or Pearson Correlation)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Factorization: Factorizes a user-item interaction matrix to uncover latent features. </a:t>
            </a:r>
            <a:r>
              <a:rPr lang="en-US" sz="2800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(Singular Value Decomposition (SVD)).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Clustering: Groups similar users or items using clustering techniques. (k-Means Clustering)</a:t>
            </a:r>
          </a:p>
        </p:txBody>
      </p:sp>
    </p:spTree>
    <p:extLst>
      <p:ext uri="{BB962C8B-B14F-4D97-AF65-F5344CB8AC3E}">
        <p14:creationId xmlns:p14="http://schemas.microsoft.com/office/powerpoint/2010/main" val="2757818815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C8EB5-960C-6579-6C15-645258C9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643B7A-F804-C4EC-B917-ADD43CF69494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Recommendation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5D194-E759-6950-613D-D283A5977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07341A-585C-14E1-7260-CD4D368CF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35347D-3797-CE69-F3A0-FD6D5A3B67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8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8217C-F14F-A674-DC11-6C3E67E9367F}"/>
              </a:ext>
            </a:extLst>
          </p:cNvPr>
          <p:cNvSpPr txBox="1"/>
          <p:nvPr/>
        </p:nvSpPr>
        <p:spPr>
          <a:xfrm>
            <a:off x="510596" y="1203314"/>
            <a:ext cx="114043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 startAt="3"/>
            </a:pPr>
            <a:r>
              <a:rPr lang="en-US" sz="2800" b="1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Systems:</a:t>
            </a:r>
          </a:p>
          <a:p>
            <a:pPr marL="914400"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both methods and some other techniques for better accuracy.</a:t>
            </a:r>
          </a:p>
          <a:p>
            <a:pPr marL="914400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Netflix uses a mix of collaborative and content-based approaches.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collaborative and content-based approaches using: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Ensemble Models.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Weighted or switching hybrid systems.</a:t>
            </a:r>
          </a:p>
        </p:txBody>
      </p:sp>
    </p:spTree>
    <p:extLst>
      <p:ext uri="{BB962C8B-B14F-4D97-AF65-F5344CB8AC3E}">
        <p14:creationId xmlns:p14="http://schemas.microsoft.com/office/powerpoint/2010/main" val="1917135630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46067-9737-18DE-626A-1F9D951C7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59B4E-6114-862B-D0E5-EC43200954BA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Recommendation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B0ADF-E564-BE85-60BC-704FFBD5C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9DF2B2-DA65-81B6-034C-18E4658ACF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B05C5-AD97-E8A7-B0B8-0F0A98F09B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9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6C0B4-022E-82F8-D728-C97ABE04C4BF}"/>
              </a:ext>
            </a:extLst>
          </p:cNvPr>
          <p:cNvSpPr txBox="1"/>
          <p:nvPr/>
        </p:nvSpPr>
        <p:spPr>
          <a:xfrm>
            <a:off x="510596" y="1203314"/>
            <a:ext cx="1140431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E-commerce: Suggesting products to customers (Amazon, eBay, </a:t>
            </a:r>
            <a:r>
              <a:rPr lang="en-US" sz="2800" b="1" noProof="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Daraz</a:t>
            </a:r>
            <a:r>
              <a:rPr lang="en-US" sz="2800" b="1" noProof="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Increase sales and customer satisfaction by suggesting products relevant to users.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Filtering: uses the user-item interaction data (e.g., purchase history, reviews). </a:t>
            </a:r>
            <a:r>
              <a:rPr lang="en-US" sz="24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who bought “smartphones” often buy “screen protectors”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Filtering: Recommends products based on product attributes (e.g., category, brand, description, price range). </a:t>
            </a:r>
            <a:r>
              <a:rPr lang="en-US" sz="24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user who bought “Nike shoes” might get recommendations for ‘Nike dress’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Models: Combines collaborative filtering and content-based filtering for better accuracy. </a:t>
            </a:r>
            <a:r>
              <a:rPr lang="en-US" sz="2400" noProof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 uses purchase data + product metadata (e.g., description, reviews).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Data Sources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noProof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history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clickstream data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descriptions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b="1" noProof="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  <a:r>
              <a:rPr lang="en-US" sz="2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8735154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3350</TotalTime>
  <Words>2643</Words>
  <Application>Microsoft Office PowerPoint</Application>
  <PresentationFormat>Widescreen</PresentationFormat>
  <Paragraphs>318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Arial</vt:lpstr>
      <vt:lpstr>Courier New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Mubashir Iqbal</cp:lastModifiedBy>
  <cp:revision>1124</cp:revision>
  <dcterms:created xsi:type="dcterms:W3CDTF">2022-09-29T14:23:11Z</dcterms:created>
  <dcterms:modified xsi:type="dcterms:W3CDTF">2025-01-09T06:23:31Z</dcterms:modified>
</cp:coreProperties>
</file>